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305" r:id="rId4"/>
    <p:sldId id="277" r:id="rId5"/>
    <p:sldId id="299" r:id="rId6"/>
    <p:sldId id="301" r:id="rId7"/>
    <p:sldId id="303" r:id="rId8"/>
    <p:sldId id="302" r:id="rId9"/>
    <p:sldId id="306" r:id="rId10"/>
    <p:sldId id="300" r:id="rId11"/>
    <p:sldId id="307" r:id="rId12"/>
    <p:sldId id="308" r:id="rId13"/>
    <p:sldId id="309" r:id="rId14"/>
    <p:sldId id="310" r:id="rId15"/>
    <p:sldId id="311" r:id="rId16"/>
    <p:sldId id="304" r:id="rId17"/>
    <p:sldId id="265" r:id="rId18"/>
    <p:sldId id="312" r:id="rId19"/>
    <p:sldId id="266" r:id="rId20"/>
    <p:sldId id="271" r:id="rId21"/>
    <p:sldId id="272" r:id="rId22"/>
    <p:sldId id="273" r:id="rId23"/>
    <p:sldId id="274" r:id="rId24"/>
    <p:sldId id="275" r:id="rId25"/>
    <p:sldId id="278" r:id="rId26"/>
    <p:sldId id="314" r:id="rId27"/>
    <p:sldId id="313" r:id="rId28"/>
    <p:sldId id="315" r:id="rId29"/>
    <p:sldId id="316" r:id="rId30"/>
    <p:sldId id="318" r:id="rId31"/>
    <p:sldId id="317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7837D-93E9-47EA-8665-ECD9AE9CF4E3}" v="1" dt="2022-08-04T11:23:21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ALVAREZ SANCHEZ" userId="82d7db50-cc7a-4ae3-87bc-cff16837ad93" providerId="ADAL" clId="{5FA7837D-93E9-47EA-8665-ECD9AE9CF4E3}"/>
    <pc:docChg chg="custSel addSld delSld modSld replTag delTag">
      <pc:chgData name="JULIO ALVAREZ SANCHEZ" userId="82d7db50-cc7a-4ae3-87bc-cff16837ad93" providerId="ADAL" clId="{5FA7837D-93E9-47EA-8665-ECD9AE9CF4E3}" dt="2022-08-04T11:24:15.093" v="12"/>
      <pc:docMkLst>
        <pc:docMk/>
      </pc:docMkLst>
      <pc:sldChg chg="del">
        <pc:chgData name="JULIO ALVAREZ SANCHEZ" userId="82d7db50-cc7a-4ae3-87bc-cff16837ad93" providerId="ADAL" clId="{5FA7837D-93E9-47EA-8665-ECD9AE9CF4E3}" dt="2022-08-04T11:22:08.846" v="0" actId="47"/>
        <pc:sldMkLst>
          <pc:docMk/>
          <pc:sldMk cId="2980256667" sldId="276"/>
        </pc:sldMkLst>
      </pc:sldChg>
      <pc:sldChg chg="modSp add mod chgLayout">
        <pc:chgData name="JULIO ALVAREZ SANCHEZ" userId="82d7db50-cc7a-4ae3-87bc-cff16837ad93" providerId="ADAL" clId="{5FA7837D-93E9-47EA-8665-ECD9AE9CF4E3}" dt="2022-08-04T11:24:08.653" v="9" actId="1076"/>
        <pc:sldMkLst>
          <pc:docMk/>
          <pc:sldMk cId="2650432059" sldId="318"/>
        </pc:sldMkLst>
        <pc:spChg chg="mod ord">
          <ac:chgData name="JULIO ALVAREZ SANCHEZ" userId="82d7db50-cc7a-4ae3-87bc-cff16837ad93" providerId="ADAL" clId="{5FA7837D-93E9-47EA-8665-ECD9AE9CF4E3}" dt="2022-08-04T11:24:05.264" v="8" actId="700"/>
          <ac:spMkLst>
            <pc:docMk/>
            <pc:sldMk cId="2650432059" sldId="318"/>
            <ac:spMk id="2" creationId="{00000000-0000-0000-0000-000000000000}"/>
          </ac:spMkLst>
        </pc:spChg>
        <pc:spChg chg="mod ord">
          <ac:chgData name="JULIO ALVAREZ SANCHEZ" userId="82d7db50-cc7a-4ae3-87bc-cff16837ad93" providerId="ADAL" clId="{5FA7837D-93E9-47EA-8665-ECD9AE9CF4E3}" dt="2022-08-04T11:24:05.264" v="8" actId="700"/>
          <ac:spMkLst>
            <pc:docMk/>
            <pc:sldMk cId="2650432059" sldId="318"/>
            <ac:spMk id="3" creationId="{00000000-0000-0000-0000-000000000000}"/>
          </ac:spMkLst>
        </pc:spChg>
        <pc:picChg chg="mod">
          <ac:chgData name="JULIO ALVAREZ SANCHEZ" userId="82d7db50-cc7a-4ae3-87bc-cff16837ad93" providerId="ADAL" clId="{5FA7837D-93E9-47EA-8665-ECD9AE9CF4E3}" dt="2022-08-04T11:24:08.653" v="9" actId="1076"/>
          <ac:picMkLst>
            <pc:docMk/>
            <pc:sldMk cId="2650432059" sldId="318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9CF12-E76D-4781-AF75-A40109B56174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B70B1-9DF3-4487-B236-F849BDA829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2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Choice of prior distribution</a:t>
            </a:r>
            <a:r>
              <a:rPr lang="en-US" baseline="0" dirty="0"/>
              <a:t> is just another assumption that is explicitly declared and formally checked!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82755-B88E-4ADD-850D-6B83234196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2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89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1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57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62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37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92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62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8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20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40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70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D7C77-37AF-4E51-9D31-14C4F05FE441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053FE-0763-441F-A30F-B504BEFADA8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19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6477-4847-E178-AA7F-FF1A2DE33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Bayesian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(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diagnostic</a:t>
            </a:r>
            <a:r>
              <a:rPr lang="es-ES" dirty="0"/>
              <a:t> test </a:t>
            </a:r>
            <a:r>
              <a:rPr lang="es-ES" dirty="0" err="1"/>
              <a:t>evaluation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048A7-E1BD-77D0-DC5F-A7FA92B74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Julio </a:t>
            </a:r>
            <a:r>
              <a:rPr lang="es-ES" dirty="0" err="1"/>
              <a:t>Alvarez</a:t>
            </a:r>
            <a:endParaRPr lang="es-ES" dirty="0"/>
          </a:p>
          <a:p>
            <a:r>
              <a:rPr lang="es-ES" dirty="0"/>
              <a:t>VISAVET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Surveillance</a:t>
            </a:r>
            <a:r>
              <a:rPr lang="es-ES" dirty="0"/>
              <a:t> Centre, Animal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Department</a:t>
            </a:r>
            <a:endParaRPr lang="es-ES" dirty="0"/>
          </a:p>
          <a:p>
            <a:r>
              <a:rPr lang="es-ES" dirty="0"/>
              <a:t>Universidad Complutense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47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the “gold standard”-based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512" y="1752673"/>
            <a:ext cx="8066602" cy="3961786"/>
          </a:xfrm>
        </p:spPr>
        <p:txBody>
          <a:bodyPr/>
          <a:lstStyle/>
          <a:p>
            <a:r>
              <a:rPr lang="en-US" sz="2400" dirty="0"/>
              <a:t>“Hui and Walter model”(Hui and Walter, 1980)</a:t>
            </a:r>
          </a:p>
          <a:p>
            <a:pPr marL="415641" lvl="1" indent="0">
              <a:buNone/>
            </a:pPr>
            <a:r>
              <a:rPr lang="en-US" sz="2000" dirty="0"/>
              <a:t>“If two tests are applied simultaneously to the same individuals from </a:t>
            </a:r>
            <a:r>
              <a:rPr lang="en-US" sz="2000" u="sng" dirty="0"/>
              <a:t>two populations with different disease </a:t>
            </a:r>
            <a:r>
              <a:rPr lang="en-US" sz="2000" u="sng" dirty="0" err="1"/>
              <a:t>prevalences</a:t>
            </a:r>
            <a:r>
              <a:rPr lang="en-US" sz="2000" dirty="0"/>
              <a:t>, then assuming</a:t>
            </a:r>
            <a:r>
              <a:rPr lang="en-US" sz="2000" b="1" dirty="0"/>
              <a:t> </a:t>
            </a:r>
            <a:r>
              <a:rPr lang="en-US" sz="2000" u="sng" dirty="0"/>
              <a:t>conditional independence</a:t>
            </a:r>
            <a:r>
              <a:rPr lang="en-US" sz="2000" dirty="0"/>
              <a:t> of the errors of the two tests, the error rates of both tests and the true </a:t>
            </a:r>
            <a:r>
              <a:rPr lang="en-US" sz="2000" dirty="0" err="1"/>
              <a:t>prevalences</a:t>
            </a:r>
            <a:r>
              <a:rPr lang="en-US" sz="2000" dirty="0"/>
              <a:t> in both populations can be estimated by a maximum likelihood procedure”.</a:t>
            </a:r>
          </a:p>
          <a:p>
            <a:pPr marL="415641" lvl="1" indent="0">
              <a:buNone/>
            </a:pPr>
            <a:endParaRPr lang="en-US" sz="2000" dirty="0"/>
          </a:p>
          <a:p>
            <a:pPr lvl="0"/>
            <a:r>
              <a:rPr lang="en-US" sz="2400" dirty="0">
                <a:solidFill>
                  <a:srgbClr val="000000"/>
                </a:solidFill>
              </a:rPr>
              <a:t>Not originally Bayesian: can be solved using ML methods… but require 1) large sample size, 2) assume tests are independent and 3) their accuracy is assumed to be constant across populations</a:t>
            </a:r>
          </a:p>
          <a:p>
            <a:pPr marL="415641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26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5918-3F1D-A019-FB78-9597031F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5762"/>
            <a:ext cx="10515600" cy="1325563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Hui-Walter </a:t>
            </a:r>
            <a:r>
              <a:rPr lang="es-ES" dirty="0" err="1"/>
              <a:t>paradigm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E627F-51E0-27BE-525A-40C175185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7389"/>
            <a:ext cx="10515600" cy="4351338"/>
          </a:xfrm>
        </p:spPr>
        <p:txBody>
          <a:bodyPr/>
          <a:lstStyle/>
          <a:p>
            <a:r>
              <a:rPr lang="es-ES" dirty="0"/>
              <a:t>Hui-Walter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further</a:t>
            </a:r>
            <a:r>
              <a:rPr lang="es-ES" dirty="0"/>
              <a:t> </a:t>
            </a:r>
            <a:r>
              <a:rPr lang="es-ES" dirty="0" err="1"/>
              <a:t>discussed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session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20B949-9209-D49E-CE7F-4344AAE6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633288"/>
              </p:ext>
            </p:extLst>
          </p:nvPr>
        </p:nvGraphicFramePr>
        <p:xfrm>
          <a:off x="3811515" y="1975776"/>
          <a:ext cx="456896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25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Test 2 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Test 2 -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57">
                <a:tc>
                  <a:txBody>
                    <a:bodyPr/>
                    <a:lstStyle/>
                    <a:p>
                      <a:r>
                        <a:rPr lang="en-US" sz="1800" dirty="0"/>
                        <a:t>Test 1 +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b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 err="1"/>
                        <a:t>a+b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57">
                <a:tc>
                  <a:txBody>
                    <a:bodyPr/>
                    <a:lstStyle/>
                    <a:p>
                      <a:r>
                        <a:rPr lang="en-US" sz="1800" dirty="0"/>
                        <a:t>Test 1 -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c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 err="1"/>
                        <a:t>c+d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57">
                <a:tc>
                  <a:txBody>
                    <a:bodyPr/>
                    <a:lstStyle/>
                    <a:p>
                      <a:r>
                        <a:rPr lang="en-US" sz="1800" b="1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a+c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b+d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A60B2BB3-A92A-52F7-D160-9E223C2D55D8}"/>
              </a:ext>
            </a:extLst>
          </p:cNvPr>
          <p:cNvSpPr/>
          <p:nvPr/>
        </p:nvSpPr>
        <p:spPr>
          <a:xfrm rot="3019876">
            <a:off x="2725273" y="3218227"/>
            <a:ext cx="1452282" cy="110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0A0484A-5741-0580-5C85-45E722F4D497}"/>
              </a:ext>
            </a:extLst>
          </p:cNvPr>
          <p:cNvSpPr/>
          <p:nvPr/>
        </p:nvSpPr>
        <p:spPr>
          <a:xfrm rot="19147683">
            <a:off x="7820742" y="3199407"/>
            <a:ext cx="1452282" cy="110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0895FEB9-7949-A80E-7227-A058B39A9A4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3680971"/>
                  </p:ext>
                </p:extLst>
              </p:nvPr>
            </p:nvGraphicFramePr>
            <p:xfrm>
              <a:off x="116774" y="4741884"/>
              <a:ext cx="5096574" cy="1071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9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064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2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572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7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+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×(1−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7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1 -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×(1−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(1−</m:t>
                                    </m:r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)×(1−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𝑆𝑒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0895FEB9-7949-A80E-7227-A058B39A9A4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3680971"/>
                  </p:ext>
                </p:extLst>
              </p:nvPr>
            </p:nvGraphicFramePr>
            <p:xfrm>
              <a:off x="116774" y="4741884"/>
              <a:ext cx="5096574" cy="1071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99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064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2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57257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7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+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840" t="-101695" r="-153737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4651" t="-101695" r="-465" b="-1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72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1 -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840" t="-201695" r="-15373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4651" t="-201695" r="-46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3CAE64A-1B31-C05C-4B06-5721734B3E5B}"/>
              </a:ext>
            </a:extLst>
          </p:cNvPr>
          <p:cNvSpPr txBox="1"/>
          <p:nvPr/>
        </p:nvSpPr>
        <p:spPr>
          <a:xfrm>
            <a:off x="1504860" y="4273471"/>
            <a:ext cx="24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Diseased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population</a:t>
            </a:r>
            <a:r>
              <a:rPr lang="es-ES" dirty="0">
                <a:solidFill>
                  <a:srgbClr val="FF0000"/>
                </a:solidFill>
              </a:rPr>
              <a:t> (P)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5F57D-E37F-366A-DE97-999EC78E3EA3}"/>
              </a:ext>
            </a:extLst>
          </p:cNvPr>
          <p:cNvSpPr txBox="1"/>
          <p:nvPr/>
        </p:nvSpPr>
        <p:spPr>
          <a:xfrm>
            <a:off x="7812484" y="4271902"/>
            <a:ext cx="304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Non-</a:t>
            </a:r>
            <a:r>
              <a:rPr lang="es-ES" dirty="0" err="1">
                <a:solidFill>
                  <a:schemeClr val="accent1"/>
                </a:solidFill>
              </a:rPr>
              <a:t>diseased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population</a:t>
            </a:r>
            <a:r>
              <a:rPr lang="es-ES" dirty="0">
                <a:solidFill>
                  <a:schemeClr val="accent1"/>
                </a:solidFill>
              </a:rPr>
              <a:t> (1-P)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CE899398-6435-960F-7C53-80996CA32C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048971"/>
                  </p:ext>
                </p:extLst>
              </p:nvPr>
            </p:nvGraphicFramePr>
            <p:xfrm>
              <a:off x="5934773" y="4702985"/>
              <a:ext cx="5526740" cy="11092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38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740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088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6603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+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(1−</m:t>
                                    </m:r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)×(1−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(1−</m:t>
                                    </m:r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2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1 -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s-E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×(1−</m:t>
                                </m:r>
                                <m:sSub>
                                  <m:sSubPr>
                                    <m:ctrlP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lang="es-E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E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(1−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s-E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𝑆𝑝</m:t>
                                    </m:r>
                                  </m:e>
                                  <m:sub>
                                    <m:r>
                                      <a:rPr kumimoji="0" lang="es-E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>
                <a:extLst>
                  <a:ext uri="{FF2B5EF4-FFF2-40B4-BE49-F238E27FC236}">
                    <a16:creationId xmlns:a16="http://schemas.microsoft.com/office/drawing/2014/main" id="{CE899398-6435-960F-7C53-80996CA32C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048971"/>
                  </p:ext>
                </p:extLst>
              </p:nvPr>
            </p:nvGraphicFramePr>
            <p:xfrm>
              <a:off x="5934773" y="4702985"/>
              <a:ext cx="5526740" cy="11092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438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740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088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+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2 -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2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+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727" t="-76119" r="-79091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428" t="-76119" r="-578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22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Test 1 -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727" t="-178788" r="-79091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2428" t="-178788" r="-57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461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8D8B-462D-421E-DA56-622F707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Hui-Walter </a:t>
            </a:r>
            <a:r>
              <a:rPr lang="es-ES" dirty="0" err="1"/>
              <a:t>paradigm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B01E-0C50-51B1-A48F-D1017E12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690692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fr-FR" sz="2400" b="0" i="0" u="none" strike="noStrike" baseline="0" dirty="0">
                <a:latin typeface="Calibri" panose="020F0502020204030204" pitchFamily="34" charset="0"/>
              </a:rPr>
              <a:t>T1+T2+=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	</a:t>
            </a:r>
            <a:r>
              <a:rPr lang="fr-FR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P*Se1*Se2 		</a:t>
            </a:r>
            <a:r>
              <a:rPr lang="fr-FR" sz="2400" b="0" i="0" u="none" strike="noStrike" baseline="0" dirty="0">
                <a:latin typeface="Calibri" panose="020F0502020204030204" pitchFamily="34" charset="0"/>
              </a:rPr>
              <a:t>+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 	(1-P)*(1-Sp1)*(1-Sp2)</a:t>
            </a:r>
          </a:p>
          <a:p>
            <a:pPr algn="l"/>
            <a:endParaRPr lang="fr-FR" sz="2400" b="0" i="0" u="none" strike="noStrike" baseline="0" dirty="0">
              <a:solidFill>
                <a:srgbClr val="1366B2"/>
              </a:solidFill>
              <a:latin typeface="Calibri" panose="020F0502020204030204" pitchFamily="34" charset="0"/>
            </a:endParaRPr>
          </a:p>
          <a:p>
            <a:pPr algn="l"/>
            <a:r>
              <a:rPr lang="fr-FR" sz="2400" b="0" i="0" u="none" strike="noStrike" baseline="0" dirty="0">
                <a:latin typeface="Calibri" panose="020F0502020204030204" pitchFamily="34" charset="0"/>
              </a:rPr>
              <a:t>T1+T2-=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	</a:t>
            </a:r>
            <a:r>
              <a:rPr lang="fr-FR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P*Se1*(1-Se2) 	</a:t>
            </a:r>
            <a:r>
              <a:rPr lang="fr-FR" sz="2400" b="0" i="0" u="none" strike="noStrike" baseline="0" dirty="0">
                <a:latin typeface="Calibri" panose="020F0502020204030204" pitchFamily="34" charset="0"/>
              </a:rPr>
              <a:t>+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 	(1-P)*(1-Sp1)*Sp2</a:t>
            </a:r>
          </a:p>
          <a:p>
            <a:pPr algn="l"/>
            <a:endParaRPr lang="fr-FR" sz="2400" b="0" i="0" u="none" strike="noStrike" baseline="0" dirty="0">
              <a:solidFill>
                <a:srgbClr val="1366B2"/>
              </a:solidFill>
              <a:latin typeface="Calibri" panose="020F0502020204030204" pitchFamily="34" charset="0"/>
            </a:endParaRPr>
          </a:p>
          <a:p>
            <a:pPr algn="l"/>
            <a:r>
              <a:rPr lang="fr-FR" sz="2400" b="0" i="0" u="none" strike="noStrike" baseline="0" dirty="0">
                <a:latin typeface="Calibri" panose="020F0502020204030204" pitchFamily="34" charset="0"/>
              </a:rPr>
              <a:t>T1-T2+=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	</a:t>
            </a:r>
            <a:r>
              <a:rPr lang="fr-FR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P*(1-Se1)*Se2 	</a:t>
            </a:r>
            <a:r>
              <a:rPr lang="fr-FR" sz="2400" b="0" i="0" u="none" strike="noStrike" baseline="0" dirty="0">
                <a:latin typeface="Calibri" panose="020F0502020204030204" pitchFamily="34" charset="0"/>
              </a:rPr>
              <a:t>+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 	(1-P)*Sp1*(1-Sp2)</a:t>
            </a:r>
          </a:p>
          <a:p>
            <a:pPr algn="l"/>
            <a:endParaRPr lang="fr-FR" sz="2400" b="0" i="0" u="none" strike="noStrike" baseline="0" dirty="0">
              <a:solidFill>
                <a:srgbClr val="1366B2"/>
              </a:solidFill>
              <a:latin typeface="Calibri" panose="020F0502020204030204" pitchFamily="34" charset="0"/>
            </a:endParaRPr>
          </a:p>
          <a:p>
            <a:pPr algn="l"/>
            <a:r>
              <a:rPr lang="fr-FR" sz="2400" b="0" i="0" u="none" strike="noStrike" baseline="0" dirty="0">
                <a:latin typeface="Calibri" panose="020F0502020204030204" pitchFamily="34" charset="0"/>
              </a:rPr>
              <a:t>T1-T2-=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	</a:t>
            </a:r>
            <a:r>
              <a:rPr lang="fr-FR" sz="24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P*(1-Se1)*(1-Se2) 	</a:t>
            </a:r>
            <a:r>
              <a:rPr lang="fr-FR" sz="2400" b="0" i="0" u="none" strike="noStrike" baseline="0" dirty="0">
                <a:latin typeface="Calibri" panose="020F0502020204030204" pitchFamily="34" charset="0"/>
              </a:rPr>
              <a:t>+</a:t>
            </a:r>
            <a:r>
              <a:rPr lang="fr-FR" sz="2400" b="0" i="0" u="none" strike="noStrike" baseline="0" dirty="0">
                <a:solidFill>
                  <a:srgbClr val="1366B2"/>
                </a:solidFill>
                <a:latin typeface="Calibri" panose="020F0502020204030204" pitchFamily="34" charset="0"/>
              </a:rPr>
              <a:t> 	(1-P)*Sp1*Sp2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D2C77-D9FA-832E-C9CA-010A73646067}"/>
              </a:ext>
            </a:extLst>
          </p:cNvPr>
          <p:cNvSpPr txBox="1"/>
          <p:nvPr/>
        </p:nvSpPr>
        <p:spPr>
          <a:xfrm>
            <a:off x="2589976" y="5100917"/>
            <a:ext cx="701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(P, Se1, Se2, Sp1, Sp2) vs. 3 </a:t>
            </a:r>
            <a:r>
              <a:rPr lang="es-ES" dirty="0" err="1"/>
              <a:t>degrees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freedom</a:t>
            </a:r>
            <a:endParaRPr lang="es-ES" dirty="0"/>
          </a:p>
          <a:p>
            <a:pPr algn="ctr"/>
            <a:r>
              <a:rPr lang="es-ES" dirty="0"/>
              <a:t>Non-</a:t>
            </a:r>
            <a:r>
              <a:rPr lang="es-ES" dirty="0" err="1"/>
              <a:t>identifiable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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908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CC59-B92F-8381-97E9-5775C0E3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Hui-Walter </a:t>
            </a:r>
            <a:r>
              <a:rPr lang="es-ES" dirty="0" err="1"/>
              <a:t>paradigm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5E3ED-8A33-621C-570A-100F09C0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3975" lvl="1" indent="0">
              <a:buNone/>
            </a:pPr>
            <a:r>
              <a:rPr lang="en-US" sz="2000" dirty="0"/>
              <a:t>“If two tests are applied simultaneously to the same individuals from </a:t>
            </a:r>
            <a:r>
              <a:rPr lang="en-US" sz="2000" u="sng" dirty="0"/>
              <a:t>two populations with different disease </a:t>
            </a:r>
            <a:r>
              <a:rPr lang="en-US" sz="2000" u="sng" dirty="0" err="1"/>
              <a:t>prevalences</a:t>
            </a:r>
            <a:r>
              <a:rPr lang="en-US" sz="2000" dirty="0"/>
              <a:t>, then assuming</a:t>
            </a:r>
            <a:r>
              <a:rPr lang="en-US" sz="2000" b="1" dirty="0"/>
              <a:t> </a:t>
            </a:r>
            <a:r>
              <a:rPr lang="en-US" sz="2000" u="sng" dirty="0"/>
              <a:t>conditional independence</a:t>
            </a:r>
            <a:r>
              <a:rPr lang="en-US" sz="2000" dirty="0"/>
              <a:t> of the errors of the two tests, the error rates of both tests and the true </a:t>
            </a:r>
            <a:r>
              <a:rPr lang="en-US" sz="2000" dirty="0" err="1"/>
              <a:t>prevalences</a:t>
            </a:r>
            <a:r>
              <a:rPr lang="en-US" sz="2000" dirty="0"/>
              <a:t> in both populations can be estimated by a maximum likelihood procedure”.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Population 1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T1+T2+: P1*Se1*Se2+(1-P1)*(1-Sp1)*(1-Sp2)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T1+T2-: P1*Se1*(1-Se2)+(1-P1)*(1-Sp1)*Sp2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T1-T2+: P1*(1-Se1)*Se2+(1-P1)*Sp1*(1-Sp2)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T1-T2-: P1*(1-Se1)*(1-Se2)+(1-P1)*Sp1*Sp2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Population 2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T1+T2+: P2*Se1*Se2+(1-P2)*(1-Sp1)*(1-Sp2)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T1+T2-: P2*Se1*(1-Se2)+(1-P2)*(1-Sp1)*Sp2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T1-T2+: P2*(1-Se1)*Se2+(1-P2)*Sp1*(1-Sp2)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Calibri" panose="020F0502020204030204" pitchFamily="34" charset="0"/>
              </a:rPr>
              <a:t>T1-T2-: P2*(1-Se1)*(1-Se2)+(1-P2)*Sp1*Sp2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6AD81DA-248F-2045-FAB2-77FA1358845B}"/>
              </a:ext>
            </a:extLst>
          </p:cNvPr>
          <p:cNvSpPr/>
          <p:nvPr/>
        </p:nvSpPr>
        <p:spPr>
          <a:xfrm>
            <a:off x="4742330" y="2922494"/>
            <a:ext cx="528917" cy="2904565"/>
          </a:xfrm>
          <a:prstGeom prst="rightBrace">
            <a:avLst>
              <a:gd name="adj1" fmla="val 32692"/>
              <a:gd name="adj2" fmla="val 1914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53396-7040-4E47-3FD9-63D5362DE49C}"/>
              </a:ext>
            </a:extLst>
          </p:cNvPr>
          <p:cNvSpPr txBox="1"/>
          <p:nvPr/>
        </p:nvSpPr>
        <p:spPr>
          <a:xfrm>
            <a:off x="5271247" y="2759494"/>
            <a:ext cx="5181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6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(P1, P2, Se1, Se2, Sp1, Sp2) </a:t>
            </a:r>
          </a:p>
          <a:p>
            <a:pPr algn="ctr"/>
            <a:r>
              <a:rPr lang="es-ES" dirty="0"/>
              <a:t>vs. </a:t>
            </a:r>
          </a:p>
          <a:p>
            <a:pPr algn="ctr"/>
            <a:r>
              <a:rPr lang="es-ES" dirty="0"/>
              <a:t>6 </a:t>
            </a:r>
            <a:r>
              <a:rPr lang="es-ES" dirty="0" err="1"/>
              <a:t>degrees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freedom</a:t>
            </a:r>
            <a:endParaRPr lang="es-ES" dirty="0"/>
          </a:p>
          <a:p>
            <a:pPr algn="ctr"/>
            <a:r>
              <a:rPr lang="es-ES" dirty="0" err="1"/>
              <a:t>Identifiable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endParaRPr lang="es-E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87C9F52-11B0-FBC4-C6DD-0AAA649CC962}"/>
              </a:ext>
            </a:extLst>
          </p:cNvPr>
          <p:cNvSpPr/>
          <p:nvPr/>
        </p:nvSpPr>
        <p:spPr>
          <a:xfrm>
            <a:off x="7136007" y="3957548"/>
            <a:ext cx="1452282" cy="11026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75437-F6EC-3CE4-0A81-F68D18E722F6}"/>
              </a:ext>
            </a:extLst>
          </p:cNvPr>
          <p:cNvSpPr txBox="1"/>
          <p:nvPr/>
        </p:nvSpPr>
        <p:spPr>
          <a:xfrm>
            <a:off x="6044086" y="4996081"/>
            <a:ext cx="416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dirty="0" err="1"/>
              <a:t>But</a:t>
            </a:r>
            <a:r>
              <a:rPr lang="es-ES" dirty="0"/>
              <a:t> has </a:t>
            </a:r>
            <a:r>
              <a:rPr lang="es-ES" dirty="0" err="1"/>
              <a:t>strong</a:t>
            </a:r>
            <a:r>
              <a:rPr lang="es-ES" dirty="0"/>
              <a:t> </a:t>
            </a:r>
            <a:r>
              <a:rPr lang="es-ES" dirty="0" err="1"/>
              <a:t>assumptions</a:t>
            </a:r>
            <a:r>
              <a:rPr lang="es-ES" dirty="0"/>
              <a:t>:</a:t>
            </a:r>
          </a:p>
          <a:p>
            <a:pPr marL="117475" indent="-117475" algn="just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populations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prevalences</a:t>
            </a:r>
            <a:endParaRPr lang="es-ES" dirty="0"/>
          </a:p>
          <a:p>
            <a:pPr marL="117475" indent="-117475" algn="just">
              <a:buFont typeface="Arial" panose="020B0604020202020204" pitchFamily="34" charset="0"/>
              <a:buChar char="•"/>
            </a:pPr>
            <a:r>
              <a:rPr lang="es-ES" dirty="0"/>
              <a:t>Se y </a:t>
            </a:r>
            <a:r>
              <a:rPr lang="es-ES" dirty="0" err="1"/>
              <a:t>Sp</a:t>
            </a:r>
            <a:r>
              <a:rPr lang="es-ES" dirty="0"/>
              <a:t>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populations</a:t>
            </a:r>
            <a:endParaRPr lang="es-ES" dirty="0"/>
          </a:p>
          <a:p>
            <a:pPr marL="117475" indent="-117475" algn="just">
              <a:buFont typeface="Arial" panose="020B0604020202020204" pitchFamily="34" charset="0"/>
              <a:buChar char="•"/>
            </a:pPr>
            <a:r>
              <a:rPr lang="es-ES" dirty="0" err="1"/>
              <a:t>Conditional</a:t>
            </a:r>
            <a:r>
              <a:rPr lang="es-ES" dirty="0"/>
              <a:t> Independence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7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E3BA-D116-2352-9D43-C50DB713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Conditional</a:t>
            </a:r>
            <a:r>
              <a:rPr lang="es-ES" dirty="0"/>
              <a:t> Independence?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1F910-6547-BE2F-9FBF-C13ED0C38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test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conditionally</a:t>
            </a:r>
            <a:r>
              <a:rPr lang="es-ES" dirty="0"/>
              <a:t> </a:t>
            </a:r>
            <a:r>
              <a:rPr lang="es-ES" dirty="0" err="1"/>
              <a:t>independent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(</a:t>
            </a:r>
            <a:r>
              <a:rPr lang="es-ES" dirty="0" err="1"/>
              <a:t>knowing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diseased</a:t>
            </a:r>
            <a:r>
              <a:rPr lang="es-ES" dirty="0"/>
              <a:t>/non-</a:t>
            </a:r>
            <a:r>
              <a:rPr lang="es-ES" dirty="0" err="1"/>
              <a:t>diseased</a:t>
            </a:r>
            <a:r>
              <a:rPr lang="es-ES" dirty="0"/>
              <a:t> animal </a:t>
            </a:r>
            <a:r>
              <a:rPr lang="es-ES" dirty="0" err="1"/>
              <a:t>is</a:t>
            </a:r>
            <a:r>
              <a:rPr lang="es-ES" dirty="0"/>
              <a:t> positive/negative in </a:t>
            </a:r>
            <a:r>
              <a:rPr lang="es-ES" dirty="0" err="1"/>
              <a:t>one</a:t>
            </a:r>
            <a:r>
              <a:rPr lang="es-ES" dirty="0"/>
              <a:t> test </a:t>
            </a:r>
            <a:r>
              <a:rPr lang="es-ES" dirty="0" err="1"/>
              <a:t>gives</a:t>
            </a:r>
            <a:r>
              <a:rPr lang="es-ES" dirty="0"/>
              <a:t> no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whether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positive/negative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., </a:t>
            </a:r>
            <a:r>
              <a:rPr lang="es-ES" dirty="0" err="1"/>
              <a:t>knowing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 </a:t>
            </a:r>
            <a:r>
              <a:rPr lang="es-ES" dirty="0" err="1"/>
              <a:t>card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spades</a:t>
            </a:r>
            <a:r>
              <a:rPr lang="es-ES" dirty="0"/>
              <a:t> </a:t>
            </a:r>
            <a:r>
              <a:rPr lang="es-ES" dirty="0" err="1"/>
              <a:t>gives</a:t>
            </a:r>
            <a:r>
              <a:rPr lang="es-ES" dirty="0"/>
              <a:t> no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whether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figure)</a:t>
            </a:r>
          </a:p>
          <a:p>
            <a:r>
              <a:rPr lang="es-ES" dirty="0" err="1"/>
              <a:t>Often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true!! (similar </a:t>
            </a:r>
            <a:r>
              <a:rPr lang="es-ES" dirty="0" err="1"/>
              <a:t>tests</a:t>
            </a:r>
            <a:r>
              <a:rPr lang="es-ES" dirty="0"/>
              <a:t>/</a:t>
            </a:r>
            <a:r>
              <a:rPr lang="es-ES" dirty="0" err="1"/>
              <a:t>tests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similar </a:t>
            </a:r>
            <a:r>
              <a:rPr lang="es-ES" dirty="0" err="1"/>
              <a:t>principles</a:t>
            </a:r>
            <a:endParaRPr lang="es-ES" dirty="0"/>
          </a:p>
          <a:p>
            <a:r>
              <a:rPr lang="es-ES" dirty="0" err="1"/>
              <a:t>Requires</a:t>
            </a:r>
            <a:r>
              <a:rPr lang="es-ES" dirty="0"/>
              <a:t> </a:t>
            </a:r>
            <a:r>
              <a:rPr lang="es-ES" dirty="0" err="1"/>
              <a:t>adding</a:t>
            </a:r>
            <a:r>
              <a:rPr lang="es-ES" dirty="0"/>
              <a:t> </a:t>
            </a:r>
            <a:r>
              <a:rPr lang="es-ES" dirty="0" err="1"/>
              <a:t>additional</a:t>
            </a:r>
            <a:r>
              <a:rPr lang="es-ES" dirty="0"/>
              <a:t>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equations</a:t>
            </a:r>
            <a:r>
              <a:rPr lang="es-ES" dirty="0"/>
              <a:t> (</a:t>
            </a:r>
            <a:r>
              <a:rPr lang="es-ES" dirty="0" err="1"/>
              <a:t>Vacek</a:t>
            </a:r>
            <a:r>
              <a:rPr lang="es-ES" dirty="0"/>
              <a:t>, 1985)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3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1C81-E880-44DE-CB2A-EBB49E0A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Considering</a:t>
            </a:r>
            <a:r>
              <a:rPr lang="es-ES" dirty="0"/>
              <a:t> </a:t>
            </a:r>
            <a:r>
              <a:rPr lang="es-ES" dirty="0" err="1"/>
              <a:t>conditional</a:t>
            </a:r>
            <a:r>
              <a:rPr lang="es-ES" dirty="0"/>
              <a:t> </a:t>
            </a:r>
            <a:r>
              <a:rPr lang="es-ES" dirty="0" err="1"/>
              <a:t>dependence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0E3E1-3CF0-A9AF-49EC-6080AE3E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2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increases</a:t>
            </a:r>
            <a:r>
              <a:rPr lang="es-ES" dirty="0"/>
              <a:t> </a:t>
            </a:r>
            <a:r>
              <a:rPr lang="es-ES" dirty="0" err="1"/>
              <a:t>rapidly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dependent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 </a:t>
            </a:r>
            <a:r>
              <a:rPr lang="es-ES" dirty="0" err="1"/>
              <a:t>increases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05BD2-2725-EF68-DC63-775398E6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34" y="2560664"/>
            <a:ext cx="4356847" cy="35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the “gold standard”-based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could only incorporate some prior knowledge… we could get rid of large sample theory assumptions and “guide” our models</a:t>
            </a:r>
          </a:p>
          <a:p>
            <a:pPr lvl="1"/>
            <a:r>
              <a:rPr lang="en-US" dirty="0"/>
              <a:t>We typically have some information on diagnostic performance (i.e., test sensitivity is &gt;20%)</a:t>
            </a:r>
          </a:p>
          <a:p>
            <a:pPr lvl="1"/>
            <a:r>
              <a:rPr lang="en-US" dirty="0"/>
              <a:t>We typically have some information on disease prevalence (i.e., proportion of infected is &lt;50%)</a:t>
            </a:r>
          </a:p>
        </p:txBody>
      </p:sp>
    </p:spTree>
    <p:extLst>
      <p:ext uri="{BB962C8B-B14F-4D97-AF65-F5344CB8AC3E}">
        <p14:creationId xmlns:p14="http://schemas.microsoft.com/office/powerpoint/2010/main" val="19759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Bayesians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rescue</a:t>
            </a:r>
            <a:r>
              <a:rPr lang="es-ES" dirty="0"/>
              <a:t>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790"/>
                <a:ext cx="10515600" cy="4351338"/>
              </a:xfrm>
            </p:spPr>
            <p:txBody>
              <a:bodyPr/>
              <a:lstStyle/>
              <a:p>
                <a:r>
                  <a:rPr lang="es-ES" dirty="0"/>
                  <a:t>“</a:t>
                </a:r>
                <a:r>
                  <a:rPr lang="es-ES" dirty="0" err="1"/>
                  <a:t>How</a:t>
                </a:r>
                <a:r>
                  <a:rPr lang="es-ES" dirty="0"/>
                  <a:t> to revise </a:t>
                </a:r>
                <a:r>
                  <a:rPr lang="es-ES" dirty="0" err="1"/>
                  <a:t>our</a:t>
                </a:r>
                <a:r>
                  <a:rPr lang="es-ES" dirty="0"/>
                  <a:t> </a:t>
                </a:r>
                <a:r>
                  <a:rPr lang="es-ES" dirty="0" err="1"/>
                  <a:t>beliefs</a:t>
                </a:r>
                <a:r>
                  <a:rPr lang="es-ES" dirty="0"/>
                  <a:t> in </a:t>
                </a:r>
                <a:r>
                  <a:rPr lang="es-ES" dirty="0" err="1"/>
                  <a:t>the</a:t>
                </a:r>
                <a:r>
                  <a:rPr lang="es-ES" dirty="0"/>
                  <a:t> light of </a:t>
                </a:r>
                <a:r>
                  <a:rPr lang="es-ES" dirty="0" err="1"/>
                  <a:t>evidence</a:t>
                </a:r>
                <a:r>
                  <a:rPr lang="es-ES" dirty="0"/>
                  <a:t>” </a:t>
                </a:r>
                <a:r>
                  <a:rPr lang="es-ES" dirty="0">
                    <a:sym typeface="Wingdings" panose="05000000000000000000" pitchFamily="2" charset="2"/>
                  </a:rPr>
                  <a:t> </a:t>
                </a:r>
                <a:r>
                  <a:rPr lang="es-ES" dirty="0" err="1">
                    <a:sym typeface="Wingdings" panose="05000000000000000000" pitchFamily="2" charset="2"/>
                  </a:rPr>
                  <a:t>probability</a:t>
                </a:r>
                <a:r>
                  <a:rPr lang="es-ES" dirty="0">
                    <a:sym typeface="Wingdings" panose="05000000000000000000" pitchFamily="2" charset="2"/>
                  </a:rPr>
                  <a:t> of </a:t>
                </a:r>
                <a:r>
                  <a:rPr lang="es-ES" dirty="0" err="1">
                    <a:sym typeface="Wingdings" panose="05000000000000000000" pitchFamily="2" charset="2"/>
                  </a:rPr>
                  <a:t>an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event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based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on</a:t>
                </a:r>
                <a:r>
                  <a:rPr lang="es-ES" dirty="0">
                    <a:sym typeface="Wingdings" panose="05000000000000000000" pitchFamily="2" charset="2"/>
                  </a:rPr>
                  <a:t> prior </a:t>
                </a:r>
                <a:r>
                  <a:rPr lang="es-ES" dirty="0" err="1">
                    <a:sym typeface="Wingdings" panose="05000000000000000000" pitchFamily="2" charset="2"/>
                  </a:rPr>
                  <a:t>knowledge</a:t>
                </a:r>
                <a:r>
                  <a:rPr lang="es-ES" dirty="0">
                    <a:sym typeface="Wingdings" panose="05000000000000000000" pitchFamily="2" charset="2"/>
                  </a:rPr>
                  <a:t> of </a:t>
                </a:r>
                <a:r>
                  <a:rPr lang="es-ES" dirty="0" err="1">
                    <a:sym typeface="Wingdings" panose="05000000000000000000" pitchFamily="2" charset="2"/>
                  </a:rPr>
                  <a:t>conditions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related</a:t>
                </a:r>
                <a:r>
                  <a:rPr lang="es-ES" dirty="0">
                    <a:sym typeface="Wingdings" panose="05000000000000000000" pitchFamily="2" charset="2"/>
                  </a:rPr>
                  <a:t> to </a:t>
                </a:r>
                <a:r>
                  <a:rPr lang="es-ES" dirty="0" err="1">
                    <a:sym typeface="Wingdings" panose="05000000000000000000" pitchFamily="2" charset="2"/>
                  </a:rPr>
                  <a:t>the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event</a:t>
                </a:r>
                <a:endParaRPr lang="es-ES" dirty="0"/>
              </a:p>
              <a:p>
                <a:r>
                  <a:rPr lang="es-ES" dirty="0"/>
                  <a:t>In </a:t>
                </a:r>
                <a:r>
                  <a:rPr lang="es-ES" dirty="0" err="1"/>
                  <a:t>its</a:t>
                </a:r>
                <a:r>
                  <a:rPr lang="es-ES" dirty="0"/>
                  <a:t> more general </a:t>
                </a:r>
                <a:r>
                  <a:rPr lang="es-ES" dirty="0" err="1"/>
                  <a:t>form</a:t>
                </a:r>
                <a:r>
                  <a:rPr lang="es-E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𝑃𝑟𝑖𝑜𝑟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𝑃𝑜𝑠𝑡𝑒𝑟𝑖𝑜𝑟</m:t>
                      </m:r>
                    </m:oMath>
                  </m:oMathPara>
                </a14:m>
                <a:endParaRPr lang="es-ES" dirty="0"/>
              </a:p>
              <a:p>
                <a:r>
                  <a:rPr lang="es-ES" dirty="0"/>
                  <a:t>In </a:t>
                </a:r>
                <a:r>
                  <a:rPr lang="es-ES" dirty="0" err="1"/>
                  <a:t>its</a:t>
                </a:r>
                <a:r>
                  <a:rPr lang="es-ES" dirty="0"/>
                  <a:t> “</a:t>
                </a:r>
                <a:r>
                  <a:rPr lang="es-ES" dirty="0" err="1"/>
                  <a:t>primitive</a:t>
                </a:r>
                <a:r>
                  <a:rPr lang="es-ES" dirty="0"/>
                  <a:t>” </a:t>
                </a:r>
                <a:r>
                  <a:rPr lang="es-ES" dirty="0" err="1"/>
                  <a:t>definition</a:t>
                </a:r>
                <a:r>
                  <a:rPr lang="es-ES" dirty="0"/>
                  <a:t>: </a:t>
                </a:r>
                <a:r>
                  <a:rPr lang="es-ES" dirty="0" err="1"/>
                  <a:t>Bayes</a:t>
                </a:r>
                <a:r>
                  <a:rPr lang="es-ES" dirty="0"/>
                  <a:t>’ rule</a:t>
                </a:r>
              </a:p>
              <a:p>
                <a:pPr marL="0" indent="0">
                  <a:buNone/>
                </a:pP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790"/>
                <a:ext cx="10515600" cy="4351338"/>
              </a:xfrm>
              <a:blipFill>
                <a:blip r:embed="rId2"/>
                <a:stretch>
                  <a:fillRect l="-1043" t="-2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Image result for come to rescue jo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22" y="65824"/>
            <a:ext cx="1479177" cy="17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1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7F3C-ED1A-E10A-3211-9B1733EA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Bayesian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diagnostic</a:t>
            </a:r>
            <a:r>
              <a:rPr lang="es-ES" dirty="0"/>
              <a:t> test </a:t>
            </a:r>
            <a:r>
              <a:rPr lang="es-ES" dirty="0" err="1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8AF7-D452-054C-BEF2-E0C69F72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u="none" strike="noStrike" baseline="0" dirty="0">
                <a:latin typeface="LMSans10-Regular"/>
              </a:rPr>
              <a:t>Joseph et al. (1995) </a:t>
            </a:r>
            <a:r>
              <a:rPr lang="en-US" b="1" i="0" u="none" strike="noStrike" baseline="0" dirty="0">
                <a:latin typeface="LMSans10-Bold"/>
              </a:rPr>
              <a:t>Bayesian </a:t>
            </a:r>
            <a:r>
              <a:rPr lang="en-US" b="0" i="0" u="none" strike="noStrike" baseline="0" dirty="0">
                <a:latin typeface="LMSans10-Regular"/>
              </a:rPr>
              <a:t>estimation of disease prevalence and diagnostic test evaluation in the absence of a gold standard</a:t>
            </a:r>
          </a:p>
          <a:p>
            <a:pPr algn="l"/>
            <a:endParaRPr lang="en-US" dirty="0">
              <a:latin typeface="LMSans10-Regular"/>
            </a:endParaRPr>
          </a:p>
          <a:p>
            <a:pPr algn="l"/>
            <a:r>
              <a:rPr lang="en-US" dirty="0">
                <a:latin typeface="LMSans10-Regular"/>
              </a:rPr>
              <a:t>Targets</a:t>
            </a:r>
          </a:p>
          <a:p>
            <a:pPr lvl="1"/>
            <a:r>
              <a:rPr lang="en-US" b="0" i="0" u="none" strike="noStrike" baseline="0" dirty="0">
                <a:latin typeface="LMSans10-Regular"/>
              </a:rPr>
              <a:t>Prevalence </a:t>
            </a:r>
            <a:r>
              <a:rPr lang="el-GR" sz="2400" b="0" i="1" u="none" strike="noStrike" baseline="0" dirty="0">
                <a:solidFill>
                  <a:srgbClr val="000000"/>
                </a:solidFill>
                <a:latin typeface="LMMathItalic10-Regular"/>
              </a:rPr>
              <a:t>π </a:t>
            </a:r>
            <a:r>
              <a:rPr lang="el-GR" sz="2400" b="0" i="0" u="none" strike="noStrike" baseline="0" dirty="0">
                <a:solidFill>
                  <a:srgbClr val="000000"/>
                </a:solidFill>
                <a:latin typeface="LMSans10-Regular"/>
              </a:rPr>
              <a:t>= </a:t>
            </a:r>
            <a:r>
              <a:rPr lang="en-US" sz="2400" b="0" i="1" u="none" strike="noStrike" baseline="0" dirty="0">
                <a:solidFill>
                  <a:srgbClr val="000000"/>
                </a:solidFill>
                <a:latin typeface="LMSans10-Oblique"/>
              </a:rPr>
              <a:t>P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Sans10-Regular"/>
              </a:rPr>
              <a:t>(</a:t>
            </a:r>
            <a:r>
              <a:rPr lang="en-US" sz="2400" b="0" i="1" u="none" strike="noStrike" baseline="0" dirty="0">
                <a:solidFill>
                  <a:srgbClr val="000000"/>
                </a:solidFill>
                <a:latin typeface="LMSans10-Oblique"/>
              </a:rPr>
              <a:t>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LMSans10-Regular"/>
              </a:rPr>
              <a:t>+)</a:t>
            </a:r>
          </a:p>
          <a:p>
            <a:pPr lvl="1"/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Sensitivity 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Se</a:t>
            </a:r>
            <a:r>
              <a:rPr lang="it-IT" sz="1000" b="0" i="1" u="none" strike="noStrike" baseline="0" dirty="0">
                <a:solidFill>
                  <a:srgbClr val="000000"/>
                </a:solidFill>
                <a:latin typeface="LMSans8-Oblique"/>
              </a:rPr>
              <a:t>i 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= 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P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(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T</a:t>
            </a:r>
            <a:r>
              <a:rPr lang="it-IT" sz="1000" b="0" i="1" u="none" strike="noStrike" baseline="0" dirty="0">
                <a:solidFill>
                  <a:srgbClr val="000000"/>
                </a:solidFill>
                <a:latin typeface="LMSans8-Oblique"/>
              </a:rPr>
              <a:t>i 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+ 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MathSymbols10-Regular"/>
              </a:rPr>
              <a:t>|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D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+)</a:t>
            </a:r>
          </a:p>
          <a:p>
            <a:pPr lvl="1"/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Specificity 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Sp</a:t>
            </a:r>
            <a:r>
              <a:rPr lang="it-IT" sz="1000" b="0" i="1" u="none" strike="noStrike" baseline="0" dirty="0">
                <a:solidFill>
                  <a:srgbClr val="000000"/>
                </a:solidFill>
                <a:latin typeface="LMSans8-Oblique"/>
              </a:rPr>
              <a:t>i 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= 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P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(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T</a:t>
            </a:r>
            <a:r>
              <a:rPr lang="it-IT" sz="1000" b="0" i="1" u="none" strike="noStrike" baseline="0" dirty="0">
                <a:solidFill>
                  <a:srgbClr val="000000"/>
                </a:solidFill>
                <a:latin typeface="LMSans8-Oblique"/>
              </a:rPr>
              <a:t>i 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MathSymbols10-Regular"/>
              </a:rPr>
              <a:t>− |</a:t>
            </a:r>
            <a:r>
              <a:rPr lang="it-IT" sz="2400" b="0" i="1" u="none" strike="noStrike" baseline="0" dirty="0">
                <a:solidFill>
                  <a:srgbClr val="000000"/>
                </a:solidFill>
                <a:latin typeface="LMSans10-Oblique"/>
              </a:rPr>
              <a:t>D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MathSymbols10-Regular"/>
              </a:rPr>
              <a:t>−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LMSans10-Regular"/>
              </a:rPr>
              <a:t>)</a:t>
            </a:r>
          </a:p>
          <a:p>
            <a:r>
              <a:rPr lang="it-IT" dirty="0">
                <a:solidFill>
                  <a:srgbClr val="000000"/>
                </a:solidFill>
                <a:latin typeface="LMSans10-Regular"/>
              </a:rPr>
              <a:t>Prior knowledge (beta distributions)</a:t>
            </a:r>
          </a:p>
          <a:p>
            <a:pPr lvl="1"/>
            <a:r>
              <a:rPr lang="el-GR" sz="2000" b="0" i="1" u="none" strike="noStrike" baseline="0" dirty="0">
                <a:latin typeface="LMMathItalic9-Regular"/>
              </a:rPr>
              <a:t>π </a:t>
            </a:r>
            <a:r>
              <a:rPr lang="el-GR" sz="2000" b="0" i="0" u="none" strike="noStrike" baseline="0" dirty="0">
                <a:latin typeface="LMMathSymbols9-Regular"/>
              </a:rPr>
              <a:t>∼ </a:t>
            </a:r>
            <a:r>
              <a:rPr lang="en-US" sz="2000" b="0" i="1" u="none" strike="noStrike" baseline="0" dirty="0">
                <a:latin typeface="LMSans9-Oblique"/>
              </a:rPr>
              <a:t>Beta</a:t>
            </a:r>
            <a:r>
              <a:rPr lang="en-US" sz="2000" b="0" i="0" u="none" strike="noStrike" baseline="0" dirty="0">
                <a:latin typeface="LMSans9-Regular"/>
              </a:rPr>
              <a:t>(</a:t>
            </a:r>
            <a:r>
              <a:rPr lang="en-US" sz="2000" b="0" i="1" u="none" strike="noStrike" baseline="0" dirty="0">
                <a:latin typeface="LMSans9-Oblique"/>
              </a:rPr>
              <a:t>a</a:t>
            </a:r>
            <a:r>
              <a:rPr lang="el-GR" sz="650" b="0" i="1" u="none" strike="noStrike" baseline="0" dirty="0">
                <a:latin typeface="LMMathItalic6-Regular"/>
              </a:rPr>
              <a:t>π</a:t>
            </a:r>
            <a:r>
              <a:rPr lang="el-GR" sz="2000" b="0" i="1" u="none" strike="noStrike" baseline="0" dirty="0">
                <a:latin typeface="LMMathItalic9-Regular"/>
              </a:rPr>
              <a:t>, </a:t>
            </a:r>
            <a:r>
              <a:rPr lang="en-US" sz="2000" b="0" i="1" u="none" strike="noStrike" baseline="0" dirty="0">
                <a:latin typeface="LMSans9-Oblique"/>
              </a:rPr>
              <a:t>b</a:t>
            </a:r>
            <a:r>
              <a:rPr lang="el-GR" sz="650" b="0" i="1" u="none" strike="noStrike" baseline="0" dirty="0">
                <a:latin typeface="LMMathItalic6-Regular"/>
              </a:rPr>
              <a:t>π</a:t>
            </a:r>
            <a:r>
              <a:rPr lang="el-GR" sz="2000" b="0" i="0" u="none" strike="noStrike" baseline="0" dirty="0">
                <a:latin typeface="LMSans9-Regular"/>
              </a:rPr>
              <a:t>)</a:t>
            </a:r>
          </a:p>
          <a:p>
            <a:pPr lvl="1"/>
            <a:r>
              <a:rPr lang="en-US" sz="2000" b="0" i="1" u="none" strike="noStrike" baseline="0" dirty="0">
                <a:latin typeface="LMSans9-Oblique"/>
              </a:rPr>
              <a:t>Se</a:t>
            </a:r>
            <a:r>
              <a:rPr lang="en-US" sz="650" b="0" i="1" u="none" strike="noStrike" baseline="0" dirty="0">
                <a:latin typeface="LMSans8-Oblique"/>
              </a:rPr>
              <a:t>i </a:t>
            </a:r>
            <a:r>
              <a:rPr lang="en-US" sz="2000" b="0" i="0" u="none" strike="noStrike" baseline="0" dirty="0">
                <a:latin typeface="LMMathSymbols9-Regular"/>
              </a:rPr>
              <a:t>∼ </a:t>
            </a:r>
            <a:r>
              <a:rPr lang="en-US" sz="2000" b="0" i="1" u="none" strike="noStrike" baseline="0" dirty="0">
                <a:latin typeface="LMSans9-Oblique"/>
              </a:rPr>
              <a:t>Beta</a:t>
            </a:r>
            <a:r>
              <a:rPr lang="en-US" sz="2000" b="0" i="0" u="none" strike="noStrike" baseline="0" dirty="0">
                <a:latin typeface="LMSans9-Regular"/>
              </a:rPr>
              <a:t>(</a:t>
            </a:r>
            <a:r>
              <a:rPr lang="en-US" sz="2000" b="0" i="1" u="none" strike="noStrike" baseline="0" dirty="0" err="1">
                <a:latin typeface="LMSans9-Oblique"/>
              </a:rPr>
              <a:t>a</a:t>
            </a:r>
            <a:r>
              <a:rPr lang="en-US" sz="650" b="0" i="1" u="none" strike="noStrike" baseline="0" dirty="0" err="1">
                <a:latin typeface="LMSans8-Oblique"/>
              </a:rPr>
              <a:t>Sei</a:t>
            </a:r>
            <a:r>
              <a:rPr lang="en-US" sz="650" b="0" i="1" u="none" strike="noStrike" baseline="0" dirty="0">
                <a:latin typeface="LMSans8-Oblique"/>
              </a:rPr>
              <a:t> </a:t>
            </a:r>
            <a:r>
              <a:rPr lang="en-US" sz="2000" b="0" i="1" u="none" strike="noStrike" baseline="0" dirty="0">
                <a:latin typeface="LMMathItalic9-Regular"/>
              </a:rPr>
              <a:t>, </a:t>
            </a:r>
            <a:r>
              <a:rPr lang="en-US" sz="2000" b="0" i="1" u="none" strike="noStrike" baseline="0" dirty="0" err="1">
                <a:latin typeface="LMSans9-Oblique"/>
              </a:rPr>
              <a:t>b</a:t>
            </a:r>
            <a:r>
              <a:rPr lang="en-US" sz="650" b="0" i="1" u="none" strike="noStrike" baseline="0" dirty="0" err="1">
                <a:latin typeface="LMSans8-Oblique"/>
              </a:rPr>
              <a:t>Sei</a:t>
            </a:r>
            <a:r>
              <a:rPr lang="en-US" sz="650" b="0" i="1" u="none" strike="noStrike" baseline="0" dirty="0">
                <a:latin typeface="LMSans8-Oblique"/>
              </a:rPr>
              <a:t> </a:t>
            </a:r>
            <a:r>
              <a:rPr lang="en-US" sz="2000" b="0" i="0" u="none" strike="noStrike" baseline="0" dirty="0">
                <a:latin typeface="LMSans9-Regular"/>
              </a:rPr>
              <a:t>)</a:t>
            </a:r>
          </a:p>
          <a:p>
            <a:pPr lvl="1"/>
            <a:r>
              <a:rPr lang="en-US" sz="2000" b="0" i="1" u="none" strike="noStrike" baseline="0" dirty="0" err="1">
                <a:latin typeface="LMSans9-Oblique"/>
              </a:rPr>
              <a:t>Sp</a:t>
            </a:r>
            <a:r>
              <a:rPr lang="en-US" sz="650" b="0" i="1" u="none" strike="noStrike" baseline="0" dirty="0" err="1">
                <a:latin typeface="LMSans8-Oblique"/>
              </a:rPr>
              <a:t>i</a:t>
            </a:r>
            <a:r>
              <a:rPr lang="en-US" sz="650" b="0" i="1" u="none" strike="noStrike" baseline="0" dirty="0">
                <a:latin typeface="LMSans8-Oblique"/>
              </a:rPr>
              <a:t> </a:t>
            </a:r>
            <a:r>
              <a:rPr lang="en-US" sz="2000" b="0" i="0" u="none" strike="noStrike" baseline="0" dirty="0">
                <a:latin typeface="LMMathSymbols9-Regular"/>
              </a:rPr>
              <a:t>∼ </a:t>
            </a:r>
            <a:r>
              <a:rPr lang="en-US" sz="2000" b="0" i="1" u="none" strike="noStrike" baseline="0" dirty="0">
                <a:latin typeface="LMSans9-Oblique"/>
              </a:rPr>
              <a:t>Beta</a:t>
            </a:r>
            <a:r>
              <a:rPr lang="en-US" sz="2000" b="0" i="0" u="none" strike="noStrike" baseline="0" dirty="0">
                <a:latin typeface="LMSans9-Regular"/>
              </a:rPr>
              <a:t>(</a:t>
            </a:r>
            <a:r>
              <a:rPr lang="en-US" sz="2000" b="0" i="1" u="none" strike="noStrike" baseline="0" dirty="0" err="1">
                <a:latin typeface="LMSans9-Oblique"/>
              </a:rPr>
              <a:t>a</a:t>
            </a:r>
            <a:r>
              <a:rPr lang="en-US" sz="650" b="0" i="1" u="none" strike="noStrike" baseline="0" dirty="0" err="1">
                <a:latin typeface="LMSans8-Oblique"/>
              </a:rPr>
              <a:t>Spi</a:t>
            </a:r>
            <a:r>
              <a:rPr lang="en-US" sz="650" b="0" i="1" u="none" strike="noStrike" baseline="0" dirty="0">
                <a:latin typeface="LMSans8-Oblique"/>
              </a:rPr>
              <a:t> </a:t>
            </a:r>
            <a:r>
              <a:rPr lang="en-US" sz="2000" b="0" i="1" u="none" strike="noStrike" baseline="0" dirty="0">
                <a:latin typeface="LMMathItalic9-Regular"/>
              </a:rPr>
              <a:t>, </a:t>
            </a:r>
            <a:r>
              <a:rPr lang="en-US" sz="2000" b="0" i="1" u="none" strike="noStrike" baseline="0" dirty="0" err="1">
                <a:latin typeface="LMSans9-Oblique"/>
              </a:rPr>
              <a:t>b</a:t>
            </a:r>
            <a:r>
              <a:rPr lang="en-US" sz="650" b="0" i="1" u="none" strike="noStrike" baseline="0" dirty="0" err="1">
                <a:latin typeface="LMSans8-Oblique"/>
              </a:rPr>
              <a:t>Spi</a:t>
            </a:r>
            <a:r>
              <a:rPr lang="en-US" sz="650" b="0" i="1" u="none" strike="noStrike" baseline="0" dirty="0">
                <a:latin typeface="LMSans8-Oblique"/>
              </a:rPr>
              <a:t> </a:t>
            </a:r>
            <a:r>
              <a:rPr lang="en-US" sz="2000" b="0" i="0" u="none" strike="noStrike" baseline="0" dirty="0">
                <a:latin typeface="LMSans9-Regular"/>
              </a:rPr>
              <a:t>)</a:t>
            </a:r>
          </a:p>
          <a:p>
            <a:pPr lvl="1"/>
            <a:endParaRPr lang="en-US" b="0" i="0" u="none" strike="noStrike" baseline="0" dirty="0">
              <a:latin typeface="LMSans10-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51A80C-9F81-F906-4186-9EB6172D60BC}"/>
                  </a:ext>
                </a:extLst>
              </p:cNvPr>
              <p:cNvSpPr txBox="1"/>
              <p:nvPr/>
            </p:nvSpPr>
            <p:spPr>
              <a:xfrm>
                <a:off x="4303058" y="2749968"/>
                <a:ext cx="2608729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51A80C-9F81-F906-4186-9EB6172D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058" y="2749968"/>
                <a:ext cx="2608729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954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Bayes’ rule or Bayesian statistics?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Probabilities referred to frequency of events</a:t>
            </a:r>
          </a:p>
          <a:p>
            <a:r>
              <a:rPr lang="en-US" dirty="0"/>
              <a:t>In a more general framework: from “probability of the data given the model” (classic significance testing) to “probability of the model given the data” through an extension of Bayes’ theorem.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5001695" y="4140745"/>
                <a:ext cx="3854388" cy="969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7A001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909" kern="0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95" y="4140745"/>
                <a:ext cx="3854388" cy="969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2BDD-919D-8567-3797-34CE6E42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Quick </a:t>
            </a:r>
            <a:r>
              <a:rPr lang="es-E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512B-A957-9297-A3C8-29531F9D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of evaluation of diagnostic tests: the gold standard dilemma</a:t>
            </a:r>
          </a:p>
          <a:p>
            <a:r>
              <a:rPr lang="en-US" dirty="0"/>
              <a:t>Overview of Bayesian statistics</a:t>
            </a:r>
          </a:p>
          <a:p>
            <a:r>
              <a:rPr lang="en-US" dirty="0"/>
              <a:t>Use of Bayesian statistics for evaluation of diagnostic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applied to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/>
          <p:cNvCxnSpPr/>
          <p:nvPr/>
        </p:nvCxnSpPr>
        <p:spPr bwMode="auto">
          <a:xfrm flipH="1">
            <a:off x="3581400" y="2430379"/>
            <a:ext cx="733926" cy="131144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CuadroTexto 5"/>
          <p:cNvSpPr txBox="1"/>
          <p:nvPr/>
        </p:nvSpPr>
        <p:spPr>
          <a:xfrm>
            <a:off x="1945560" y="3693572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Posterior</a:t>
            </a:r>
          </a:p>
        </p:txBody>
      </p:sp>
      <p:cxnSp>
        <p:nvCxnSpPr>
          <p:cNvPr id="7" name="Conector recto de flecha 6"/>
          <p:cNvCxnSpPr/>
          <p:nvPr/>
        </p:nvCxnSpPr>
        <p:spPr bwMode="auto">
          <a:xfrm flipH="1">
            <a:off x="5484251" y="2237003"/>
            <a:ext cx="359374" cy="150481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uadroTexto 7"/>
          <p:cNvSpPr txBox="1"/>
          <p:nvPr/>
        </p:nvSpPr>
        <p:spPr>
          <a:xfrm>
            <a:off x="4127123" y="3733567"/>
            <a:ext cx="1883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Likelihood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421375" y="4581003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Prior</a:t>
            </a:r>
          </a:p>
        </p:txBody>
      </p:sp>
      <p:cxnSp>
        <p:nvCxnSpPr>
          <p:cNvPr id="12" name="Conector recto de flecha 11"/>
          <p:cNvCxnSpPr>
            <a:endCxn id="10" idx="0"/>
          </p:cNvCxnSpPr>
          <p:nvPr/>
        </p:nvCxnSpPr>
        <p:spPr bwMode="auto">
          <a:xfrm flipH="1">
            <a:off x="6917664" y="2228748"/>
            <a:ext cx="28854" cy="23522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ector recto de flecha 15"/>
          <p:cNvCxnSpPr/>
          <p:nvPr/>
        </p:nvCxnSpPr>
        <p:spPr bwMode="auto">
          <a:xfrm>
            <a:off x="8091276" y="2608590"/>
            <a:ext cx="465722" cy="13773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CuadroTexto 17"/>
          <p:cNvSpPr txBox="1"/>
          <p:nvPr/>
        </p:nvSpPr>
        <p:spPr>
          <a:xfrm>
            <a:off x="8091277" y="3916237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611810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“crucial step”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Frequentist statistics assumes something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(true, and with certain properties)</a:t>
                </a:r>
              </a:p>
              <a:p>
                <a:r>
                  <a:rPr lang="en-US" dirty="0"/>
                  <a:t>Bayesian analysis considers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as a random variable with a probability distribution </a:t>
                </a:r>
                <a:r>
                  <a:rPr lang="en-US" i="1" dirty="0"/>
                  <a:t>p(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) </a:t>
                </a:r>
                <a:r>
                  <a:rPr lang="en-US" dirty="0"/>
                  <a:t>(prior) and </a:t>
                </a:r>
                <a:r>
                  <a:rPr lang="en-US" i="1" dirty="0"/>
                  <a:t>p(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|D) </a:t>
                </a:r>
                <a:r>
                  <a:rPr lang="en-US" dirty="0"/>
                  <a:t>once that I have accounted for the data (conditional on D, posterior)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9" t="-1849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3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sensitivity of test X?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09513" y="1752673"/>
            <a:ext cx="3056308" cy="3961786"/>
          </a:xfrm>
        </p:spPr>
        <p:txBody>
          <a:bodyPr/>
          <a:lstStyle/>
          <a:p>
            <a:r>
              <a:rPr lang="en-US" dirty="0"/>
              <a:t>Option 1: 85%</a:t>
            </a:r>
          </a:p>
          <a:p>
            <a:r>
              <a:rPr lang="en-US" dirty="0"/>
              <a:t>Option B: </a:t>
            </a:r>
          </a:p>
          <a:p>
            <a:pPr lvl="1"/>
            <a:r>
              <a:rPr lang="en-US" dirty="0"/>
              <a:t>Typically ~85%</a:t>
            </a:r>
          </a:p>
          <a:p>
            <a:pPr lvl="1"/>
            <a:r>
              <a:rPr lang="en-US" dirty="0"/>
              <a:t>Usually &gt;60%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821" y="1866832"/>
            <a:ext cx="5305926" cy="39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it is a perfect match!!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Bayesian statistics allows us to obtain a posterior distribution that can incorporate some prior belief (how sensitive do I think the test is) and some data (what result did I have in population X?)</a:t>
                </a:r>
              </a:p>
              <a:p>
                <a:r>
                  <a:rPr lang="en-US" dirty="0"/>
                  <a:t>Problem: we need to compute the posterior distribution </a:t>
                </a: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… and that is not necessarily easy!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the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Also called “average likelihood”, “marginal likelihood”, “prior predictive” or “probability of the data”</a:t>
                </a:r>
              </a:p>
              <a:p>
                <a:r>
                  <a:rPr lang="en-US" sz="2400" dirty="0"/>
                  <a:t>Expresses the probability of the data across all parameter values weighted by the prior (“average likelihood of the data averaged over the prior”)</a:t>
                </a:r>
              </a:p>
              <a:p>
                <a:r>
                  <a:rPr lang="en-US" sz="2400" dirty="0"/>
                  <a:t>Standardizes the posterior so that it adds (integrates) up to one</a:t>
                </a:r>
              </a:p>
              <a:p>
                <a:r>
                  <a:rPr lang="en-US" sz="2400" dirty="0"/>
                  <a:t>Typically, we don’t need it to estimate the posterior and we write just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38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a function of the prior and the likelihood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271" y="1160426"/>
            <a:ext cx="5044091" cy="52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8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estimate the posterior?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than analytical mathematics (always unattractive for vets, and sometimes non-computable depending on the model) there are several numerical techniques, such as:</a:t>
            </a:r>
          </a:p>
          <a:p>
            <a:pPr lvl="1"/>
            <a:r>
              <a:rPr lang="en-US" dirty="0"/>
              <a:t>Grid approximation</a:t>
            </a:r>
          </a:p>
          <a:p>
            <a:pPr lvl="1"/>
            <a:r>
              <a:rPr lang="en-US" dirty="0"/>
              <a:t>Quadratic approximation</a:t>
            </a:r>
          </a:p>
          <a:p>
            <a:pPr lvl="1"/>
            <a:r>
              <a:rPr lang="en-US" b="1" dirty="0"/>
              <a:t>Markov Chain Monte Carlo (beloved MCMC) </a:t>
            </a:r>
            <a:r>
              <a:rPr lang="en-US" b="1" dirty="0">
                <a:sym typeface="Wingdings" panose="05000000000000000000" pitchFamily="2" charset="2"/>
              </a:rPr>
              <a:t> several tools developed in the last decades that allow its easy implementation, e.g.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Bayesian inference Using Gibbs Sampling: BUGS (1997)  </a:t>
            </a:r>
            <a:r>
              <a:rPr lang="en-US" b="1" dirty="0" err="1">
                <a:sym typeface="Wingdings" panose="05000000000000000000" pitchFamily="2" charset="2"/>
              </a:rPr>
              <a:t>WinBUGS</a:t>
            </a:r>
            <a:r>
              <a:rPr lang="en-US" b="1" dirty="0">
                <a:sym typeface="Wingdings" panose="05000000000000000000" pitchFamily="2" charset="2"/>
              </a:rPr>
              <a:t>, </a:t>
            </a:r>
            <a:r>
              <a:rPr lang="en-US" b="1" dirty="0" err="1">
                <a:sym typeface="Wingdings" panose="05000000000000000000" pitchFamily="2" charset="2"/>
              </a:rPr>
              <a:t>OpenBUGS</a:t>
            </a:r>
            <a:endParaRPr lang="en-US" b="1" dirty="0">
              <a:sym typeface="Wingdings" panose="05000000000000000000" pitchFamily="2" charset="2"/>
            </a:endParaRP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Just Another Gibbs Sampler: JAGS (2007)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Stan (based on Hamiltonian/hybrid Monte Carlo)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4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F3AF-90AA-B6BE-C28D-9F28397C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Nowadays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968D-FC2C-F8C5-6E26-AA94A8EA2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43"/>
            <a:ext cx="10515600" cy="4351338"/>
          </a:xfrm>
        </p:spPr>
        <p:txBody>
          <a:bodyPr/>
          <a:lstStyle/>
          <a:p>
            <a:r>
              <a:rPr lang="es-ES" dirty="0" err="1"/>
              <a:t>BLCMs</a:t>
            </a:r>
            <a:r>
              <a:rPr lang="es-ES" dirty="0"/>
              <a:t> </a:t>
            </a:r>
            <a:r>
              <a:rPr lang="es-ES" dirty="0" err="1"/>
              <a:t>widely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(</a:t>
            </a:r>
            <a:r>
              <a:rPr lang="es-ES" dirty="0" err="1"/>
              <a:t>veterinary</a:t>
            </a:r>
            <a:r>
              <a:rPr lang="es-ES" dirty="0"/>
              <a:t>) </a:t>
            </a:r>
            <a:r>
              <a:rPr lang="es-ES" dirty="0" err="1"/>
              <a:t>diagnostic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: </a:t>
            </a:r>
            <a:r>
              <a:rPr lang="es-ES" dirty="0" err="1"/>
              <a:t>endorsed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WOAH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5DB7C-3262-FD6E-D51F-E0E3B50E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8" y="2497377"/>
            <a:ext cx="7225553" cy="37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8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D87D-F749-3C70-41FD-20F8EBE0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Nowadays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BCC0-D929-BCAF-8416-B014A9545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1592543"/>
            <a:ext cx="10515600" cy="4351338"/>
          </a:xfrm>
        </p:spPr>
        <p:txBody>
          <a:bodyPr/>
          <a:lstStyle/>
          <a:p>
            <a:r>
              <a:rPr lang="es-ES" dirty="0" err="1"/>
              <a:t>Guidelines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adequate</a:t>
            </a:r>
            <a:r>
              <a:rPr lang="es-ES" dirty="0"/>
              <a:t> </a:t>
            </a:r>
            <a:r>
              <a:rPr lang="es-ES" dirty="0" err="1"/>
              <a:t>reporting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use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BLCMs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context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diagnostic</a:t>
            </a:r>
            <a:r>
              <a:rPr lang="es-ES" dirty="0"/>
              <a:t> test </a:t>
            </a:r>
            <a:r>
              <a:rPr lang="es-ES" dirty="0" err="1"/>
              <a:t>evaluation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2EB3F-6FD9-3EF1-566D-5A248459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71" y="2389591"/>
            <a:ext cx="7100887" cy="38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6959-5CB4-2A87-8CE8-8665710D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Nowadays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E73F0-DF2D-BC19-9B66-66C5DF3F4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651" y="842966"/>
            <a:ext cx="8177973" cy="5172067"/>
          </a:xfrm>
        </p:spPr>
      </p:pic>
    </p:spTree>
    <p:extLst>
      <p:ext uri="{BB962C8B-B14F-4D97-AF65-F5344CB8AC3E}">
        <p14:creationId xmlns:p14="http://schemas.microsoft.com/office/powerpoint/2010/main" val="253117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test evaluation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454444" y="1535331"/>
          <a:ext cx="486546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Disease </a:t>
                      </a:r>
                      <a:r>
                        <a:rPr lang="en-US" sz="2000" baseline="0" dirty="0"/>
                        <a:t>  </a:t>
                      </a:r>
                      <a:r>
                        <a:rPr lang="en-US" sz="20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Disease  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 +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 -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52208" y="434340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2307" y="46504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9386" y="37271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0616" y="5038736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Healthy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2238" y="395599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3748" y="465043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7748" y="3600448"/>
            <a:ext cx="51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30347" y="418876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19598" y="4451548"/>
                <a:ext cx="1690271" cy="65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𝑆𝑝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𝐻𝑒𝑎𝑙𝑡h𝑦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98" y="4451548"/>
                <a:ext cx="1690271" cy="658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19597" y="3555652"/>
                <a:ext cx="1276888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𝑆𝑒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𝑆𝑖𝑐𝑘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97" y="3555652"/>
                <a:ext cx="1276888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11484" y="3527727"/>
                <a:ext cx="1402179" cy="657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𝑃𝑃𝑉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𝑝𝑜𝑠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484" y="3527727"/>
                <a:ext cx="1402179" cy="65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80960" y="4441919"/>
                <a:ext cx="1491177" cy="659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𝑁𝑃𝑉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𝑇𝑁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960" y="4441919"/>
                <a:ext cx="1491177" cy="659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839021" y="4441919"/>
                <a:ext cx="1431354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𝑇𝑟𝑃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𝑆𝑖𝑐𝑘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021" y="4441919"/>
                <a:ext cx="1431354" cy="616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924718" y="3527728"/>
                <a:ext cx="1273875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𝐴𝑃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718" y="3527728"/>
                <a:ext cx="1273875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494373" y="1571562"/>
            <a:ext cx="10226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Reference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81045" y="1554685"/>
            <a:ext cx="10226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Reference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B8456-9A84-F698-8AB3-C148320DBA94}"/>
              </a:ext>
            </a:extLst>
          </p:cNvPr>
          <p:cNvSpPr txBox="1"/>
          <p:nvPr/>
        </p:nvSpPr>
        <p:spPr>
          <a:xfrm>
            <a:off x="576844" y="3809373"/>
            <a:ext cx="50107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Sensitivity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is the ability of the test to correctly identify diseased individuals</a:t>
            </a:r>
          </a:p>
          <a:p>
            <a:pPr algn="l"/>
            <a:r>
              <a:rPr lang="en-US" sz="1800" b="0" i="0" u="none" strike="noStrike" baseline="0" dirty="0">
                <a:solidFill>
                  <a:srgbClr val="4472C5"/>
                </a:solidFill>
                <a:latin typeface="Calibri" panose="020F0502020204030204" pitchFamily="34" charset="0"/>
              </a:rPr>
              <a:t>Specificity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is the ability of the test to correctly identify healthy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9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44765 -0.2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-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30807 -0.2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4" y="-1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3437 -0.339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69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04479 -0.278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-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7409 -0.293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14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0.20924 -0.35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75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1427 -0.333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6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17214 -0.203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7" grpId="0" animBg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or Bayesian?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Criticism to Bayesian approaches</a:t>
            </a:r>
          </a:p>
          <a:p>
            <a:pPr lvl="1"/>
            <a:r>
              <a:rPr lang="en-US" dirty="0"/>
              <a:t>Overreliance on priors </a:t>
            </a:r>
            <a:r>
              <a:rPr lang="en-US" dirty="0">
                <a:sym typeface="Wingdings" panose="05000000000000000000" pitchFamily="2" charset="2"/>
              </a:rPr>
              <a:t> cheating!</a:t>
            </a:r>
            <a:endParaRPr lang="en-US" dirty="0"/>
          </a:p>
          <a:p>
            <a:pPr lvl="1"/>
            <a:r>
              <a:rPr lang="en-US" dirty="0"/>
              <a:t>Lack of robustness when data and prior conflict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Criticism to frequentist approaches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Inefficiency/inflexibility/lack of realism </a:t>
            </a:r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 multiple dependences in spite of not using priors!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99.9% there is prior information available… why not using it?</a:t>
            </a:r>
          </a:p>
          <a:p>
            <a:pPr lvl="1"/>
            <a:r>
              <a:rPr lang="en-US" dirty="0">
                <a:solidFill>
                  <a:srgbClr val="000000"/>
                </a:solidFill>
                <a:sym typeface="Wingdings" panose="05000000000000000000" pitchFamily="2" charset="2"/>
              </a:rPr>
              <a:t>Less intuitive: “Bayesian interpretation”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409" y="4172695"/>
            <a:ext cx="2220731" cy="18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22AB-8EA6-5A39-208D-79F4D1AA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3" y="156979"/>
            <a:ext cx="10515600" cy="1325563"/>
          </a:xfrm>
        </p:spPr>
        <p:txBody>
          <a:bodyPr/>
          <a:lstStyle/>
          <a:p>
            <a:r>
              <a:rPr lang="es-ES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3C84-7D3B-50BF-7753-8FBDBEC0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2" y="1278777"/>
            <a:ext cx="11232776" cy="515788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Hui, S. L., &amp; Walter, S. D. (1980). Estimating the error rates of diagnostic tests. Biometrics, 167-171.</a:t>
            </a: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Vacek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P. M. (1985). The effect of conditional dependence on the evaluation of diagnostic tests. Biometrics, 959-968.The effect of conditional dependence on the evaluation of diagnostic tests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Joseph, L.,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Gyorkos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T. W.,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Coupal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L. (1995). Bayesian estimation of disease prevalence and the parameters of diagnostic tests in the absence of a gold standard. American journal of epidemiology, 141(3), 263-272.</a:t>
            </a:r>
          </a:p>
          <a:p>
            <a:pPr algn="l"/>
            <a:r>
              <a:rPr lang="de-DE" sz="1800" b="0" i="0" u="none" strike="noStrike" baseline="0" dirty="0">
                <a:solidFill>
                  <a:srgbClr val="000000"/>
                </a:solidFill>
                <a:latin typeface="LMSans10-Regular"/>
              </a:rPr>
              <a:t>Spiegelhalter, D. J., Thomas, A., Best, N. G., &amp; Lunn, D. J.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(2002).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WinBUGS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: Bayesian Inference Using Gibbs Sampling Manual, Version 1.4. London: Imperial College; Cambridge, UK: MRC Biostatistics Unit.</a:t>
            </a: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Enøe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C., Georgiadis, M. P., &amp; Johnson, W. O. (2000). Estimation of sensitivity and specificity of diagnostic tests and disease prevalence when the true disease state is unknown.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LMSans10-Regular"/>
              </a:rPr>
              <a:t>Preventive veterinary medicine, 45(1-2), 61-81.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Plummer, M. (2003, March). JAGS: A program for analysis of Bayesian graphical models using Gibbs sampling. In Proceedings of the 3rd international workshop on distributed statistical computing (Vol. 124, No. 125.10, pp. 1-10).</a:t>
            </a:r>
          </a:p>
          <a:p>
            <a:pPr algn="l"/>
            <a:r>
              <a:rPr lang="nl-NL" sz="1800" b="0" i="0" u="none" strike="noStrike" baseline="0" dirty="0">
                <a:solidFill>
                  <a:srgbClr val="000000"/>
                </a:solidFill>
                <a:latin typeface="LMSans10-Regular"/>
              </a:rPr>
              <a:t>Toft, N., Innocent, G. T., Gettinby, G., &amp; Reid, S. W. (2007).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Assessing the convergence of Markov Chain Monte Carlo methods: an example from evaluation of diagnostic tests in absence of a gold standard. Preventive veterinary medicine, 79(2-4), 244-256.</a:t>
            </a: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Kostoulas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P., Nielsen, S. S.,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Sans10-Regular"/>
              </a:rPr>
              <a:t>Branscum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, A. J., Johnson, W. </a:t>
            </a:r>
            <a:r>
              <a:rPr lang="de-DE" sz="1800" b="0" i="0" u="none" strike="noStrike" baseline="0" dirty="0">
                <a:solidFill>
                  <a:srgbClr val="000000"/>
                </a:solidFill>
                <a:latin typeface="LMSans10-Regular"/>
              </a:rPr>
              <a:t>O., Dendukuri, N., Dhand, N. K., . . . &amp; Gardner, I. A.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Sans10-Regular"/>
              </a:rPr>
              <a:t>(2017). STARD-BLCM: Standards for the Reporting of Diagnostic accuracy studies that use Bayesian Latent Class Models. Preventive veterinary medicine, 138, 37-47.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4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diagnostic test evaluation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4776" y="1752673"/>
            <a:ext cx="10022542" cy="3961786"/>
          </a:xfrm>
        </p:spPr>
        <p:txBody>
          <a:bodyPr/>
          <a:lstStyle/>
          <a:p>
            <a:r>
              <a:rPr lang="en-US" dirty="0"/>
              <a:t>Typically new/alternative tests are compared with well established/standardized tests (“gold standard”/ “reference test”)</a:t>
            </a:r>
          </a:p>
          <a:p>
            <a:r>
              <a:rPr lang="en-US" dirty="0"/>
              <a:t>This only informs of the performance of the new test </a:t>
            </a:r>
            <a:r>
              <a:rPr lang="en-US" b="1" dirty="0"/>
              <a:t>relative</a:t>
            </a:r>
            <a:r>
              <a:rPr lang="en-US" dirty="0"/>
              <a:t> to the old one!...</a:t>
            </a:r>
          </a:p>
          <a:p>
            <a:pPr marL="0" indent="0" algn="r">
              <a:buNone/>
            </a:pPr>
            <a:r>
              <a:rPr lang="en-US" dirty="0"/>
              <a:t>	… unless we assume the gold standard is perfect (what we typically do)</a:t>
            </a:r>
          </a:p>
          <a:p>
            <a:pPr marL="0" indent="0" algn="ctr">
              <a:buNone/>
            </a:pPr>
            <a:r>
              <a:rPr lang="en-US" b="1" dirty="0"/>
              <a:t>Perfect test???</a:t>
            </a:r>
          </a:p>
        </p:txBody>
      </p:sp>
    </p:spTree>
    <p:extLst>
      <p:ext uri="{BB962C8B-B14F-4D97-AF65-F5344CB8AC3E}">
        <p14:creationId xmlns:p14="http://schemas.microsoft.com/office/powerpoint/2010/main" val="5035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test????</a:t>
            </a:r>
          </a:p>
        </p:txBody>
      </p:sp>
      <p:pic>
        <p:nvPicPr>
          <p:cNvPr id="7172" name="Picture 4" descr="Image result for gif wt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19" y="1271133"/>
            <a:ext cx="4808311" cy="45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example: mycobacterial diseases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perfect test (not even close…)</a:t>
            </a:r>
          </a:p>
          <a:p>
            <a:r>
              <a:rPr lang="en-US" dirty="0"/>
              <a:t>Chronic slow diseases </a:t>
            </a:r>
            <a:r>
              <a:rPr lang="en-US" dirty="0">
                <a:sym typeface="Wingdings" panose="05000000000000000000" pitchFamily="2" charset="2"/>
              </a:rPr>
              <a:t> delayed (non-protective) (humoral) immune response</a:t>
            </a:r>
          </a:p>
          <a:p>
            <a:r>
              <a:rPr lang="en-US" dirty="0">
                <a:sym typeface="Wingdings" panose="05000000000000000000" pitchFamily="2" charset="2"/>
              </a:rPr>
              <a:t>All known tests lack sensitivity and/or specificity</a:t>
            </a:r>
          </a:p>
          <a:p>
            <a:r>
              <a:rPr lang="en-US" dirty="0">
                <a:sym typeface="Wingdings" panose="05000000000000000000" pitchFamily="2" charset="2"/>
              </a:rPr>
              <a:t>Usual gold standard is culture… with a sensitivity &lt;50% in multiple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individuals of known status:</a:t>
            </a:r>
          </a:p>
          <a:p>
            <a:pPr lvl="1"/>
            <a:r>
              <a:rPr lang="en-US" dirty="0"/>
              <a:t>Negative: never saw the pathogen (never: different location/epidemiological settings)</a:t>
            </a:r>
          </a:p>
          <a:p>
            <a:pPr lvl="1"/>
            <a:r>
              <a:rPr lang="en-US" dirty="0"/>
              <a:t>Positive: experimental infections</a:t>
            </a:r>
          </a:p>
          <a:p>
            <a:r>
              <a:rPr lang="en-US" dirty="0"/>
              <a:t>External validity???</a:t>
            </a:r>
          </a:p>
          <a:p>
            <a:endParaRPr lang="en-US" dirty="0"/>
          </a:p>
        </p:txBody>
      </p:sp>
      <p:pic>
        <p:nvPicPr>
          <p:cNvPr id="2052" name="Picture 4" descr="Image result for bias ale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6" b="6502"/>
          <a:stretch/>
        </p:blipFill>
        <p:spPr bwMode="auto">
          <a:xfrm>
            <a:off x="5639248" y="4183802"/>
            <a:ext cx="4631221" cy="14392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2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when using certain terms!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1478644"/>
            <a:ext cx="5302487" cy="104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2525487"/>
            <a:ext cx="6020707" cy="31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997882"/>
            <a:ext cx="44672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96" y="4225424"/>
            <a:ext cx="4765784" cy="24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98" y="3404006"/>
            <a:ext cx="4329118" cy="7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5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in reality…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376511"/>
              </p:ext>
            </p:extLst>
          </p:nvPr>
        </p:nvGraphicFramePr>
        <p:xfrm>
          <a:off x="3723386" y="1439680"/>
          <a:ext cx="6272262" cy="2570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626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 2 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 2 -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626">
                <a:tc>
                  <a:txBody>
                    <a:bodyPr/>
                    <a:lstStyle/>
                    <a:p>
                      <a:r>
                        <a:rPr lang="en-US" sz="2800" dirty="0"/>
                        <a:t>Test 1 +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b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dirty="0" err="1"/>
                        <a:t>a+b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626">
                <a:tc>
                  <a:txBody>
                    <a:bodyPr/>
                    <a:lstStyle/>
                    <a:p>
                      <a:r>
                        <a:rPr lang="en-US" sz="2800" dirty="0"/>
                        <a:t>Test 1 -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dirty="0" err="1"/>
                        <a:t>c+d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26">
                <a:tc>
                  <a:txBody>
                    <a:bodyPr/>
                    <a:lstStyle/>
                    <a:p>
                      <a:r>
                        <a:rPr lang="en-US" sz="2800" b="1" dirty="0"/>
                        <a:t>Total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a+c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b+d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FCC49A-0707-3ACF-3D01-505457B513A6}"/>
              </a:ext>
            </a:extLst>
          </p:cNvPr>
          <p:cNvSpPr txBox="1"/>
          <p:nvPr/>
        </p:nvSpPr>
        <p:spPr>
          <a:xfrm>
            <a:off x="4472180" y="4680886"/>
            <a:ext cx="3470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Sensitivity 1 and Sensitivity</a:t>
            </a:r>
            <a:r>
              <a:rPr lang="en-US" sz="1800" b="0" i="0" u="none" strike="noStrike" dirty="0">
                <a:solidFill>
                  <a:srgbClr val="FF0000"/>
                </a:solidFill>
                <a:latin typeface="Calibri" panose="020F0502020204030204" pitchFamily="34" charset="0"/>
              </a:rPr>
              <a:t> 2???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4472C5"/>
                </a:solidFill>
                <a:latin typeface="Calibri" panose="020F0502020204030204" pitchFamily="34" charset="0"/>
              </a:rPr>
              <a:t>Specificity</a:t>
            </a:r>
            <a:r>
              <a:rPr lang="en-US" sz="1800" b="0" i="0" u="none" strike="noStrike" dirty="0">
                <a:solidFill>
                  <a:srgbClr val="4472C5"/>
                </a:solidFill>
                <a:latin typeface="Calibri" panose="020F0502020204030204" pitchFamily="34" charset="0"/>
              </a:rPr>
              <a:t> 1 and Specificity 2???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89422334-0890-49d8-a52a-ad4b82c8676f"/>
</p:tagLst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2148</Words>
  <Application>Microsoft Office PowerPoint</Application>
  <PresentationFormat>Widescreen</PresentationFormat>
  <Paragraphs>231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LMMathItalic10-Regular</vt:lpstr>
      <vt:lpstr>LMMathItalic6-Regular</vt:lpstr>
      <vt:lpstr>LMMathItalic9-Regular</vt:lpstr>
      <vt:lpstr>LMMathSymbols10-Regular</vt:lpstr>
      <vt:lpstr>LMMathSymbols9-Regular</vt:lpstr>
      <vt:lpstr>LMSans10-Bold</vt:lpstr>
      <vt:lpstr>LMSans10-Oblique</vt:lpstr>
      <vt:lpstr>LMSans10-Regular</vt:lpstr>
      <vt:lpstr>LMSans8-Oblique</vt:lpstr>
      <vt:lpstr>LMSans9-Oblique</vt:lpstr>
      <vt:lpstr>LMSans9-Regular</vt:lpstr>
      <vt:lpstr>Tema de Office</vt:lpstr>
      <vt:lpstr>Introduction to Bayesian analysis (applied to diagnostic test evaluation)</vt:lpstr>
      <vt:lpstr>Quick outline</vt:lpstr>
      <vt:lpstr>Diagnostic test evaluation</vt:lpstr>
      <vt:lpstr>The problem of diagnostic test evaluation</vt:lpstr>
      <vt:lpstr>Perfect test????</vt:lpstr>
      <vt:lpstr>Case example: mycobacterial diseases</vt:lpstr>
      <vt:lpstr>Alternatives?</vt:lpstr>
      <vt:lpstr>Be careful when using certain terms!</vt:lpstr>
      <vt:lpstr>So in reality…</vt:lpstr>
      <vt:lpstr>Alternatives to the “gold standard”-based approach</vt:lpstr>
      <vt:lpstr>The Hui-Walter paradigm</vt:lpstr>
      <vt:lpstr>The Hui-Walter paradigm</vt:lpstr>
      <vt:lpstr>The Hui-Walter paradigm</vt:lpstr>
      <vt:lpstr>Conditional Independence?</vt:lpstr>
      <vt:lpstr>Considering conditional dependence</vt:lpstr>
      <vt:lpstr>Alternatives to the “gold standard”-based approach</vt:lpstr>
      <vt:lpstr>Bayesians to the rescue!</vt:lpstr>
      <vt:lpstr>Bayesian applied to diagnostic test evaluation</vt:lpstr>
      <vt:lpstr>Application of Bayes’ rule or Bayesian statistics?</vt:lpstr>
      <vt:lpstr>Bayes’ theorem applied to models</vt:lpstr>
      <vt:lpstr>Bayesian “crucial step”</vt:lpstr>
      <vt:lpstr>What is the sensitivity of test X?</vt:lpstr>
      <vt:lpstr>So it is a perfect match!!</vt:lpstr>
      <vt:lpstr>A word about the evidence</vt:lpstr>
      <vt:lpstr>Posterior is a function of the prior and the likelihood</vt:lpstr>
      <vt:lpstr>So how do we estimate the posterior?</vt:lpstr>
      <vt:lpstr>Nowadays</vt:lpstr>
      <vt:lpstr>Nowadays</vt:lpstr>
      <vt:lpstr>Nowadays</vt:lpstr>
      <vt:lpstr>Frequentist or Bayesian?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prácticas de la epidemiología en el control de enfermedades</dc:title>
  <dc:creator>JULIO ALVAREZ SANCHEZ</dc:creator>
  <cp:lastModifiedBy>JULIO ALVAREZ SANCHEZ</cp:lastModifiedBy>
  <cp:revision>5</cp:revision>
  <dcterms:created xsi:type="dcterms:W3CDTF">2020-12-12T08:47:14Z</dcterms:created>
  <dcterms:modified xsi:type="dcterms:W3CDTF">2022-08-04T11:24:15Z</dcterms:modified>
</cp:coreProperties>
</file>